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7"/>
  </p:notesMasterIdLst>
  <p:sldIdLst>
    <p:sldId id="256" r:id="rId2"/>
    <p:sldId id="556" r:id="rId3"/>
    <p:sldId id="591" r:id="rId4"/>
    <p:sldId id="558" r:id="rId5"/>
    <p:sldId id="559" r:id="rId6"/>
    <p:sldId id="560" r:id="rId7"/>
    <p:sldId id="561" r:id="rId8"/>
    <p:sldId id="587" r:id="rId9"/>
    <p:sldId id="563" r:id="rId10"/>
    <p:sldId id="565" r:id="rId11"/>
    <p:sldId id="589" r:id="rId12"/>
    <p:sldId id="590" r:id="rId13"/>
    <p:sldId id="566" r:id="rId14"/>
    <p:sldId id="568" r:id="rId15"/>
    <p:sldId id="569" r:id="rId16"/>
    <p:sldId id="572" r:id="rId17"/>
    <p:sldId id="573" r:id="rId18"/>
    <p:sldId id="574" r:id="rId19"/>
    <p:sldId id="575" r:id="rId20"/>
    <p:sldId id="576" r:id="rId21"/>
    <p:sldId id="577" r:id="rId22"/>
    <p:sldId id="578" r:id="rId23"/>
    <p:sldId id="579" r:id="rId24"/>
    <p:sldId id="580" r:id="rId25"/>
    <p:sldId id="581" r:id="rId26"/>
    <p:sldId id="582" r:id="rId27"/>
    <p:sldId id="557" r:id="rId28"/>
    <p:sldId id="257" r:id="rId29"/>
    <p:sldId id="583" r:id="rId30"/>
    <p:sldId id="584" r:id="rId31"/>
    <p:sldId id="585" r:id="rId32"/>
    <p:sldId id="586" r:id="rId33"/>
    <p:sldId id="562" r:id="rId34"/>
    <p:sldId id="564" r:id="rId35"/>
    <p:sldId id="56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715"/>
    <a:srgbClr val="FF8F00"/>
    <a:srgbClr val="F88B1E"/>
    <a:srgbClr val="DA5A30"/>
    <a:srgbClr val="0061FF"/>
    <a:srgbClr val="0063FB"/>
    <a:srgbClr val="FE7835"/>
    <a:srgbClr val="FF7F28"/>
    <a:srgbClr val="F2351F"/>
    <a:srgbClr val="FE7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94354" autoAdjust="0"/>
  </p:normalViewPr>
  <p:slideViewPr>
    <p:cSldViewPr snapToGrid="0">
      <p:cViewPr varScale="1">
        <p:scale>
          <a:sx n="135" d="100"/>
          <a:sy n="135" d="100"/>
        </p:scale>
        <p:origin x="256" y="176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Graphs are present in many of these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1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3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6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0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6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 userDrawn="1"/>
        </p:nvSpPr>
        <p:spPr>
          <a:xfrm>
            <a:off x="721404" y="346841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300" dirty="0">
                <a:solidFill>
                  <a:schemeClr val="bg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3200" spc="300" dirty="0">
                <a:solidFill>
                  <a:schemeClr val="bg1"/>
                </a:solidFill>
              </a:rPr>
              <a:t> </a:t>
            </a:r>
            <a:r>
              <a:rPr lang="en-US" altLang="zh-CN" sz="3200" spc="3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416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" y="-31972"/>
            <a:ext cx="12200424" cy="57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3503E9-8844-4DE0-A002-55E46CA78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tx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25B46D0E-BFE0-4D82-AF26-DB6E1B136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790146"/>
            <a:ext cx="8570913" cy="999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tx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7861BF8-6A3B-422C-BD28-49794DBCF61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4192289" y="6721783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2913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40D932-4448-405D-A547-A6DF561FD0A8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74127-7B54-4759-8D40-ED1E8C212A04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5BA43-7536-44A9-B843-F42A031B24FB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AC7B9C-3CFC-4049-B6E7-B077D68022A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/>
              <a:cs typeface="Amazon Ember Light" panose="020B0403020204020204" pitchFamily="34" charset="0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3491A2-7417-4CDA-8AAD-F0720149A145}"/>
              </a:ext>
            </a:extLst>
          </p:cNvPr>
          <p:cNvSpPr txBox="1"/>
          <p:nvPr userDrawn="1"/>
        </p:nvSpPr>
        <p:spPr>
          <a:xfrm>
            <a:off x="10207647" y="171747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11083-6EDC-4E19-B9F1-84F19435CCB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B815B-AE7A-4F4E-9BA3-23942467C8ED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3069D-8E2B-4969-A1CE-14CC6AD0B27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FACDB-B24E-4BE9-BC84-DAD594821E5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E8A56-D0D1-7C48-B1EE-77C441BB11E2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4" r:id="rId13"/>
    <p:sldLayoutId id="2147483672" r:id="rId14"/>
    <p:sldLayoutId id="2147483675" r:id="rId15"/>
    <p:sldLayoutId id="2147483654" r:id="rId16"/>
    <p:sldLayoutId id="2147483652" r:id="rId17"/>
    <p:sldLayoutId id="2147483668" r:id="rId18"/>
    <p:sldLayoutId id="2147483658" r:id="rId19"/>
    <p:sldLayoutId id="2147483665" r:id="rId20"/>
    <p:sldLayoutId id="2147483663" r:id="rId21"/>
    <p:sldLayoutId id="2147483669" r:id="rId22"/>
    <p:sldLayoutId id="214748366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oc.dgl.ai/" TargetMode="External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dgl-devday@request-nb.mxnet.i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73BC9B-A14E-4256-96E4-5B06E9C80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on graphs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E57428-76A5-4E69-9AC7-776C9B8E0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George </a:t>
            </a:r>
            <a:r>
              <a:rPr lang="en-US" altLang="zh-CN" dirty="0" err="1"/>
              <a:t>Karypis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407030-C40E-460C-BF06-52797E76E3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0725" y="4778252"/>
            <a:ext cx="7029373" cy="458787"/>
          </a:xfrm>
        </p:spPr>
        <p:txBody>
          <a:bodyPr>
            <a:normAutofit/>
          </a:bodyPr>
          <a:lstStyle/>
          <a:p>
            <a:r>
              <a:rPr lang="en-US" altLang="zh-CN" dirty="0"/>
              <a:t>Senior Principal Scientist, AWS Deep Learning, Palo Alto, CA, USA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55E095-EAB7-4287-91F4-695D20BEA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Beijing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11CB769-FD6C-497A-A518-58FACBF31C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18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556A-FAFA-784A-A653-5AA70B16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general graph neural network formalism</a:t>
            </a:r>
          </a:p>
        </p:txBody>
      </p:sp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3487146" y="6559582"/>
            <a:ext cx="46931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400652" y="2728009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2959716" y="3202510"/>
            <a:ext cx="2424359" cy="4529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08345" y="3124072"/>
            <a:ext cx="651372" cy="808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03885" y="3003833"/>
            <a:ext cx="811973" cy="19867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0797" y="2833178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Message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16133" y="2883595"/>
            <a:ext cx="475488" cy="21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2698268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Reduce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/>
              <p:nvPr/>
            </p:nvSpPr>
            <p:spPr>
              <a:xfrm>
                <a:off x="1641063" y="3171280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63" y="3171280"/>
                <a:ext cx="3692165" cy="707886"/>
              </a:xfrm>
              <a:prstGeom prst="rect">
                <a:avLst/>
              </a:prstGeom>
              <a:blipFill>
                <a:blip r:embed="rId4"/>
                <a:stretch>
                  <a:fillRect l="-342" t="-139286" r="-1712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/>
              <p:nvPr/>
            </p:nvSpPr>
            <p:spPr>
              <a:xfrm>
                <a:off x="1641063" y="4173168"/>
                <a:ext cx="2342821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63" y="4173168"/>
                <a:ext cx="2342821" cy="336311"/>
              </a:xfrm>
              <a:prstGeom prst="rect">
                <a:avLst/>
              </a:prstGeom>
              <a:blipFill>
                <a:blip r:embed="rId5"/>
                <a:stretch>
                  <a:fillRect l="-1613" t="-7407" r="-2688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D18D36F-7242-BF4F-A9DF-8D30B7D39280}"/>
              </a:ext>
            </a:extLst>
          </p:cNvPr>
          <p:cNvSpPr txBox="1"/>
          <p:nvPr/>
        </p:nvSpPr>
        <p:spPr>
          <a:xfrm>
            <a:off x="838200" y="1680997"/>
            <a:ext cx="818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neural networks are based on message-passing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B434A9-D683-3D47-8053-3E3A2887980F}"/>
                  </a:ext>
                </a:extLst>
              </p:cNvPr>
              <p:cNvSpPr/>
              <p:nvPr/>
            </p:nvSpPr>
            <p:spPr>
              <a:xfrm>
                <a:off x="7696761" y="3689923"/>
                <a:ext cx="549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B434A9-D683-3D47-8053-3E3A28879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761" y="3689923"/>
                <a:ext cx="5497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FF9E963-6246-F84B-A3EA-6C53DDA36627}"/>
              </a:ext>
            </a:extLst>
          </p:cNvPr>
          <p:cNvSpPr/>
          <p:nvPr/>
        </p:nvSpPr>
        <p:spPr>
          <a:xfrm>
            <a:off x="9110573" y="4059255"/>
            <a:ext cx="493425" cy="24047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</a:t>
            </a:r>
            <a:r>
              <a:rPr lang="en-US" sz="1100" baseline="-250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838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72F3-BE29-E348-BE3A-E598DF77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multi-layer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BC37-308A-1F45-8E3F-CAB7F5DF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GNN layers can be stacked together.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F27C17-2798-5B42-9B91-B4596DA31DAF}"/>
              </a:ext>
            </a:extLst>
          </p:cNvPr>
          <p:cNvGrpSpPr/>
          <p:nvPr/>
        </p:nvGrpSpPr>
        <p:grpSpPr>
          <a:xfrm>
            <a:off x="1474749" y="2518932"/>
            <a:ext cx="8991600" cy="3792968"/>
            <a:chOff x="1485900" y="2430463"/>
            <a:chExt cx="8991600" cy="3792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2321ED-4D66-F142-8B44-8569BD30F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900" y="2430463"/>
              <a:ext cx="8991600" cy="3746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615BC3-A62E-A044-A4BF-36B572B51F4B}"/>
                </a:ext>
              </a:extLst>
            </p:cNvPr>
            <p:cNvSpPr txBox="1"/>
            <p:nvPr/>
          </p:nvSpPr>
          <p:spPr>
            <a:xfrm>
              <a:off x="2212470" y="5915654"/>
              <a:ext cx="7069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Representation Learning on Networks, </a:t>
              </a:r>
              <a:r>
                <a:rPr lang="en-US" sz="1400" dirty="0" err="1">
                  <a:solidFill>
                    <a:schemeClr val="tx2"/>
                  </a:solidFill>
                </a:rPr>
                <a:t>snap.stanford.edu</a:t>
              </a:r>
              <a:r>
                <a:rPr lang="en-US" sz="1400" dirty="0">
                  <a:solidFill>
                    <a:schemeClr val="tx2"/>
                  </a:solidFill>
                </a:rPr>
                <a:t>/</a:t>
              </a:r>
              <a:r>
                <a:rPr lang="en-US" sz="1400" dirty="0" err="1">
                  <a:solidFill>
                    <a:schemeClr val="tx2"/>
                  </a:solidFill>
                </a:rPr>
                <a:t>proj</a:t>
              </a:r>
              <a:r>
                <a:rPr lang="en-US" sz="1400" dirty="0">
                  <a:solidFill>
                    <a:schemeClr val="tx2"/>
                  </a:solidFill>
                </a:rPr>
                <a:t>/embeddings-www, WWW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87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F177-8FA9-8E49-9687-CD7885C2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9CFA-B701-054D-BD65-3CCEF4857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L-layer multi-layer GNN computes a node embedding based on the node and its local neighborhood up-to L</a:t>
            </a:r>
            <a:r>
              <a:rPr lang="en-US" i="1" dirty="0"/>
              <a:t> </a:t>
            </a:r>
            <a:r>
              <a:rPr lang="en-US" dirty="0"/>
              <a:t>hops away.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3A9BB-BE6D-7F4D-8913-B8912B77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11" y="3429000"/>
            <a:ext cx="11290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28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3" y="2046593"/>
            <a:ext cx="6577579" cy="340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66314-4281-2F41-84B6-59800CFC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19" y="365125"/>
            <a:ext cx="11441151" cy="1325563"/>
          </a:xfrm>
        </p:spPr>
        <p:txBody>
          <a:bodyPr/>
          <a:lstStyle/>
          <a:p>
            <a:r>
              <a:rPr lang="en-US" dirty="0"/>
              <a:t>Example 1: Graph convolution network (GCN)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36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16B3-5122-FA4C-B9D2-4DAD245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52478" y="2571451"/>
            <a:ext cx="5408924" cy="2624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963472" y="1838549"/>
            <a:ext cx="96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neighborhood—Enables to selectively integrate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19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1AA1E-ABC3-4040-806F-4AE800E2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25145" y="1979447"/>
            <a:ext cx="3760787" cy="411638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A2CF84-49AF-974F-9F2B-B0395E83FEA3}"/>
              </a:ext>
            </a:extLst>
          </p:cNvPr>
          <p:cNvGrpSpPr/>
          <p:nvPr/>
        </p:nvGrpSpPr>
        <p:grpSpPr>
          <a:xfrm>
            <a:off x="838200" y="1821289"/>
            <a:ext cx="5799023" cy="4941980"/>
            <a:chOff x="838200" y="1821289"/>
            <a:chExt cx="5799023" cy="4941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0ABFE3-868C-B947-B83A-9CCBEDE9D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195" y="2765590"/>
              <a:ext cx="3479181" cy="179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0A96E-9137-EF4D-B056-D8CAEE38BCAB}"/>
                </a:ext>
              </a:extLst>
            </p:cNvPr>
            <p:cNvSpPr txBox="1"/>
            <p:nvPr/>
          </p:nvSpPr>
          <p:spPr>
            <a:xfrm>
              <a:off x="838200" y="1821289"/>
              <a:ext cx="5520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Handles graphs whose nodes are connected with different relations.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/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2400" dirty="0"/>
                    <a:t>, </a:t>
                  </a:r>
                  <a:r>
                    <a:rPr lang="en-US" sz="2400" i="1" dirty="0"/>
                    <a:t>r</a:t>
                  </a:r>
                  <a:r>
                    <a:rPr lang="en-US" sz="2400" dirty="0"/>
                    <a:t> is the relation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  <a:blipFill>
                  <a:blip r:embed="rId4"/>
                  <a:stretch>
                    <a:fillRect l="-218" r="-4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/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  <a:blipFill>
                  <a:blip r:embed="rId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64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21A1-F874-0245-905B-1445E21C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an end-to-end GNN?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L-layer GNN computes node embeddings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in a downstream model trained with any loss function.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/>
              <p:nvPr/>
            </p:nvSpPr>
            <p:spPr>
              <a:xfrm>
                <a:off x="1333244" y="2724079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2724079"/>
                <a:ext cx="3692165" cy="707886"/>
              </a:xfrm>
              <a:prstGeom prst="rect">
                <a:avLst/>
              </a:prstGeom>
              <a:blipFill>
                <a:blip r:embed="rId3"/>
                <a:stretch>
                  <a:fillRect l="-342" t="-135088" r="-1370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/>
              <p:nvPr/>
            </p:nvSpPr>
            <p:spPr>
              <a:xfrm>
                <a:off x="1333244" y="3788450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3788450"/>
                <a:ext cx="2123209" cy="336311"/>
              </a:xfrm>
              <a:prstGeom prst="rect">
                <a:avLst/>
              </a:prstGeom>
              <a:blipFill>
                <a:blip r:embed="rId4"/>
                <a:stretch>
                  <a:fillRect l="-1786" t="-3571" r="-297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58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E7AB-9A66-EC49-AB2C-EC39EDCD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classification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DBC6-8CE2-B346-9C3E-99EF63315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756"/>
            <a:ext cx="10515600" cy="4351338"/>
          </a:xfrm>
        </p:spPr>
        <p:txBody>
          <a:bodyPr/>
          <a:lstStyle/>
          <a:p>
            <a:r>
              <a:rPr lang="en-US" dirty="0"/>
              <a:t>Node classification is trained in the semi-supervised setting.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/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CrossEntryLoss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blipFill>
                <a:blip r:embed="rId2"/>
                <a:stretch>
                  <a:fillRect l="-750" t="-2778" r="-150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C7990F-B89A-184C-9630-C65EE623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B245E-A573-544B-BEEA-DC1B9BAFD17E}"/>
              </a:ext>
            </a:extLst>
          </p:cNvPr>
          <p:cNvSpPr txBox="1"/>
          <p:nvPr/>
        </p:nvSpPr>
        <p:spPr>
          <a:xfrm>
            <a:off x="1184223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17BC6-2C12-8C41-955A-3B19DEB5D45E}"/>
              </a:ext>
            </a:extLst>
          </p:cNvPr>
          <p:cNvSpPr txBox="1"/>
          <p:nvPr/>
        </p:nvSpPr>
        <p:spPr>
          <a:xfrm>
            <a:off x="3102022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57CCF-7311-BE4C-8C08-FA26B151FA1A}"/>
              </a:ext>
            </a:extLst>
          </p:cNvPr>
          <p:cNvSpPr txBox="1"/>
          <p:nvPr/>
        </p:nvSpPr>
        <p:spPr>
          <a:xfrm>
            <a:off x="5310112" y="3681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28F90-4804-7141-A8A4-B71C0C8649BA}"/>
              </a:ext>
            </a:extLst>
          </p:cNvPr>
          <p:cNvSpPr txBox="1"/>
          <p:nvPr/>
        </p:nvSpPr>
        <p:spPr>
          <a:xfrm>
            <a:off x="7227911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92096-0920-6D47-B3C5-67B74AFFA47C}"/>
              </a:ext>
            </a:extLst>
          </p:cNvPr>
          <p:cNvSpPr txBox="1"/>
          <p:nvPr/>
        </p:nvSpPr>
        <p:spPr>
          <a:xfrm>
            <a:off x="8821234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B49A5-5A23-274E-BD8B-DBA31C5A7305}"/>
              </a:ext>
            </a:extLst>
          </p:cNvPr>
          <p:cNvSpPr txBox="1"/>
          <p:nvPr/>
        </p:nvSpPr>
        <p:spPr>
          <a:xfrm>
            <a:off x="10861743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0108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55EE294-DB2B-5B4A-9203-58855A1C3D4D}"/>
              </a:ext>
            </a:extLst>
          </p:cNvPr>
          <p:cNvSpPr/>
          <p:nvPr/>
        </p:nvSpPr>
        <p:spPr>
          <a:xfrm>
            <a:off x="2888166" y="4673420"/>
            <a:ext cx="6255834" cy="21845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92B47-E791-A646-BA59-E52BC2C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3FA3-58B0-EA44-853B-F06529A3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725"/>
            <a:ext cx="10515600" cy="4351338"/>
          </a:xfrm>
        </p:spPr>
        <p:txBody>
          <a:bodyPr/>
          <a:lstStyle/>
          <a:p>
            <a:r>
              <a:rPr lang="en-US" dirty="0"/>
              <a:t>We train a link prediction model with connectivity of nodes as the training signal.</a:t>
            </a:r>
          </a:p>
          <a:p>
            <a:pPr lvl="1"/>
            <a:r>
              <a:rPr lang="en-US" dirty="0"/>
              <a:t>Positive edges are trained against a few negative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/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blipFill>
                <a:blip r:embed="rId2"/>
                <a:stretch>
                  <a:fillRect l="-1401" t="-18182" r="-157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38F16-3843-9840-B53D-2C383B6280F9}"/>
              </a:ext>
            </a:extLst>
          </p:cNvPr>
          <p:cNvSpPr txBox="1"/>
          <p:nvPr/>
        </p:nvSpPr>
        <p:spPr>
          <a:xfrm>
            <a:off x="3372787" y="3923515"/>
            <a:ext cx="19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AC053-9C8C-CE40-9132-9428A86AFE3C}"/>
              </a:ext>
            </a:extLst>
          </p:cNvPr>
          <p:cNvSpPr txBox="1"/>
          <p:nvPr/>
        </p:nvSpPr>
        <p:spPr>
          <a:xfrm>
            <a:off x="7947285" y="3923515"/>
            <a:ext cx="208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edges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E4242-0C7C-F54B-9B61-B997ABAE0E60}"/>
              </a:ext>
            </a:extLst>
          </p:cNvPr>
          <p:cNvCxnSpPr>
            <a:stCxn id="5" idx="0"/>
          </p:cNvCxnSpPr>
          <p:nvPr/>
        </p:nvCxnSpPr>
        <p:spPr>
          <a:xfrm flipV="1">
            <a:off x="4349721" y="3635274"/>
            <a:ext cx="402161" cy="28824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4F13B-05C6-6440-B718-C9FD5870447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769246" y="3635274"/>
            <a:ext cx="220280" cy="28824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389816-73EE-D444-A485-56D766241DA5}"/>
              </a:ext>
            </a:extLst>
          </p:cNvPr>
          <p:cNvCxnSpPr/>
          <p:nvPr/>
        </p:nvCxnSpPr>
        <p:spPr>
          <a:xfrm>
            <a:off x="4244716" y="3635274"/>
            <a:ext cx="10580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533DEE-1265-9146-8051-DB33E93E52B0}"/>
              </a:ext>
            </a:extLst>
          </p:cNvPr>
          <p:cNvCxnSpPr/>
          <p:nvPr/>
        </p:nvCxnSpPr>
        <p:spPr>
          <a:xfrm>
            <a:off x="8439462" y="3635274"/>
            <a:ext cx="94438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5283D-E931-BF4C-ABFD-79F95652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85" y="4779963"/>
            <a:ext cx="3873500" cy="139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5966EA-20CD-4642-9966-365101BA35BA}"/>
              </a:ext>
            </a:extLst>
          </p:cNvPr>
          <p:cNvSpPr txBox="1"/>
          <p:nvPr/>
        </p:nvSpPr>
        <p:spPr>
          <a:xfrm>
            <a:off x="310941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95ABC-4A5F-504C-A5C4-9EEDB9CF5B95}"/>
              </a:ext>
            </a:extLst>
          </p:cNvPr>
          <p:cNvSpPr txBox="1"/>
          <p:nvPr/>
        </p:nvSpPr>
        <p:spPr>
          <a:xfrm>
            <a:off x="629394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</p:spTree>
    <p:extLst>
      <p:ext uri="{BB962C8B-B14F-4D97-AF65-F5344CB8AC3E}">
        <p14:creationId xmlns:p14="http://schemas.microsoft.com/office/powerpoint/2010/main" val="273201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3C8E-9206-EF40-8AFE-61CF0F89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D0A7-8BC2-344C-9FE2-03169D210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90"/>
            <a:ext cx="10515600" cy="4351338"/>
          </a:xfrm>
        </p:spPr>
        <p:txBody>
          <a:bodyPr/>
          <a:lstStyle/>
          <a:p>
            <a:r>
              <a:rPr lang="en-US" dirty="0"/>
              <a:t>Graph readout to compute graph embeddings.</a:t>
            </a:r>
          </a:p>
          <a:p>
            <a:r>
              <a:rPr lang="en-US" dirty="0"/>
              <a:t>Train a graph classifier on the graph embedding.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/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𝑟𝑒𝑎𝑑𝑜𝑢𝑡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/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CrossEntryLoss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B0C878-9ED6-974C-BA63-CC014C71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42" y="4420611"/>
            <a:ext cx="9592808" cy="24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8B0A-3430-584D-82F1-70910F08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7246-3779-FD4B-BB56-E8F887064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graph neural networks</a:t>
            </a:r>
          </a:p>
          <a:p>
            <a:r>
              <a:rPr lang="en-US" dirty="0"/>
              <a:t>Overview of DGL API</a:t>
            </a:r>
          </a:p>
          <a:p>
            <a:r>
              <a:rPr lang="en-US" dirty="0"/>
              <a:t>Hands-on tutorials of basic GNN applications</a:t>
            </a:r>
          </a:p>
          <a:p>
            <a:r>
              <a:rPr lang="en-US" dirty="0"/>
              <a:t>DGL on </a:t>
            </a:r>
            <a:r>
              <a:rPr lang="en-US" dirty="0" err="1"/>
              <a:t>SageMaker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3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1D6C-09EE-0D4A-A05F-E3376928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GNN on large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30444-C0BB-D847-814D-9C29BED5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applications have extremely large graphs—millions of nodes and billions of edges: 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Knowledge graph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 typical training method: mini-batch training</a:t>
            </a:r>
          </a:p>
        </p:txBody>
      </p:sp>
    </p:spTree>
    <p:extLst>
      <p:ext uri="{BB962C8B-B14F-4D97-AF65-F5344CB8AC3E}">
        <p14:creationId xmlns:p14="http://schemas.microsoft.com/office/powerpoint/2010/main" val="355068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1AE77477-0A72-144C-9600-9B719EB0CD6B}"/>
              </a:ext>
            </a:extLst>
          </p:cNvPr>
          <p:cNvSpPr/>
          <p:nvPr/>
        </p:nvSpPr>
        <p:spPr>
          <a:xfrm>
            <a:off x="635620" y="2943922"/>
            <a:ext cx="10850136" cy="36352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324DC-E8CA-4D4D-AF55-FD07AAA6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glance of mini-batch training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AE4A-606D-C446-ADAF-8AFDC2A49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796" y="1660595"/>
            <a:ext cx="10515600" cy="4351338"/>
          </a:xfrm>
        </p:spPr>
        <p:txBody>
          <a:bodyPr/>
          <a:lstStyle/>
          <a:p>
            <a:r>
              <a:rPr lang="en-US" dirty="0"/>
              <a:t>A mini batch represents the computation graph for target nodes.</a:t>
            </a:r>
          </a:p>
          <a:p>
            <a:r>
              <a:rPr lang="en-US" dirty="0"/>
              <a:t>Small-world graphs lead to a huge computation graph.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FB9C5-218D-DC45-B642-AD04C297351B}"/>
              </a:ext>
            </a:extLst>
          </p:cNvPr>
          <p:cNvGrpSpPr/>
          <p:nvPr/>
        </p:nvGrpSpPr>
        <p:grpSpPr>
          <a:xfrm>
            <a:off x="863796" y="3315527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19DD49-1831-BF4A-94DA-6B83E9CB1002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00567E-F6CD-9B48-BA77-4E1893E71C1E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836F-041A-6C4B-9B36-54C90E767038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9BA20F-A8EB-224F-890F-3BC502D01549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996F2-636E-A24B-BFE1-6A2BB0CD94E2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B2C8A2-FE0D-0B4F-811D-28954EFD0CDB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EB1016-4C49-0E42-9593-F8D915162F4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FD8470-E2B3-8F4C-9BA1-BCCC197CC0CF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A009C-DC0F-C34C-A687-2D4F4999CA71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155B42-D331-A344-A1E8-41D147CAAD6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A4236F-5985-F743-9ECC-72AF636B45BF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D676A6-6CE0-C74B-853A-5D64BF1164DC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6F5AD-1167-2F47-A58C-DF8007C587C5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E83334-06F2-2147-B062-73A183FA6B19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C1BDED-D874-5942-8663-9B26828BC7F8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2A91E8-5AD7-874B-A8C9-666F9747DB2D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1C590C-9887-0146-A494-1706146F6910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C34CAB-F3BF-694C-9AC9-EDB09BF09C24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9DFB03-B753-024B-A457-9CD61D66ACF7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ADF34C-24DD-094C-8AAA-7302C7D96CDF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8D4358-86A1-394A-ABEB-A8636C8E9380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CDD4D0-BBB6-7049-9D20-1EB431BDF82D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1641-19CE-4444-A922-42C98DC8923F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F66C69-A586-CF42-A606-CEEFFD49BAD9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6F85EA-C742-D147-89B4-D763C98E08CD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E3CFFE-5015-7045-96E8-931A07EFDC38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5DA0BE8-D86A-E448-A264-D21CB63F93C3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D8B29-F2CC-6840-B768-38D5873B4EAA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9D514B-C99E-3B45-A8D3-2A8292641E78}"/>
              </a:ext>
            </a:extLst>
          </p:cNvPr>
          <p:cNvGrpSpPr/>
          <p:nvPr/>
        </p:nvGrpSpPr>
        <p:grpSpPr>
          <a:xfrm>
            <a:off x="4845981" y="3288468"/>
            <a:ext cx="6445480" cy="2993378"/>
            <a:chOff x="2725516" y="2624167"/>
            <a:chExt cx="6445480" cy="29933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78D9DA-0B5D-1347-B823-D4E5BAF2AEB1}"/>
                </a:ext>
              </a:extLst>
            </p:cNvPr>
            <p:cNvGrpSpPr/>
            <p:nvPr/>
          </p:nvGrpSpPr>
          <p:grpSpPr>
            <a:xfrm>
              <a:off x="4127897" y="2764138"/>
              <a:ext cx="5043099" cy="2822116"/>
              <a:chOff x="4127897" y="2764138"/>
              <a:chExt cx="5043099" cy="282211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6B3A41-FC31-D743-9D78-335D9223052D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153C8E-5401-7D46-A293-E6E33B14FFBA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8B4A156-AC9C-6B42-B353-98BE14205F21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21BF222-D52D-CB46-A405-C341E658ADC2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D57852B-8928-774F-9613-F4D41E720FED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78F6B78-0793-904F-AE02-61ED36175F54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E4860E-0A1B-8F4B-8555-F551D96847CE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547FA3-DBF2-774C-A2C2-2C24D052704F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20D646-AA1A-DC47-B479-3E9BDFECB0DC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636044D-4EBB-0A49-AF98-2C971A61E24E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3E3D7B3-27AA-3547-A96C-448433EB864E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961D984-7C92-0A49-B279-8FF64B21E3D8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C85C1E-D4BC-4848-B6ED-B9875173E6D5}"/>
                  </a:ext>
                </a:extLst>
              </p:cNvPr>
              <p:cNvCxnSpPr>
                <a:stCxn id="38" idx="4"/>
                <a:endCxn id="39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0A088B7-E4D5-C144-83A1-56915ADA23FB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7C97AF7-9CF5-084C-820E-4ABF6C6DB772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5BD4D6-A347-CE4E-9CE9-7350FA433991}"/>
                  </a:ext>
                </a:extLst>
              </p:cNvPr>
              <p:cNvCxnSpPr>
                <a:stCxn id="38" idx="4"/>
                <a:endCxn id="41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65ABEE-8232-E64E-BA03-720CE6435AF0}"/>
                  </a:ext>
                </a:extLst>
              </p:cNvPr>
              <p:cNvCxnSpPr>
                <a:stCxn id="38" idx="4"/>
                <a:endCxn id="40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693878-88EB-F248-A8B0-6B6B31B637FB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BC7B79-8DEE-A841-8D94-6F773561C59F}"/>
                  </a:ext>
                </a:extLst>
              </p:cNvPr>
              <p:cNvCxnSpPr>
                <a:stCxn id="40" idx="4"/>
                <a:endCxn id="46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9F175E5-1D7B-3941-95D8-257E68F4E198}"/>
                  </a:ext>
                </a:extLst>
              </p:cNvPr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3CD3602-C5B2-DF4C-A050-D3C38B297374}"/>
                  </a:ext>
                </a:extLst>
              </p:cNvPr>
              <p:cNvCxnSpPr>
                <a:stCxn id="40" idx="4"/>
                <a:endCxn id="76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2C7C93-20CC-A443-9AF1-1C12B151A8D8}"/>
                  </a:ext>
                </a:extLst>
              </p:cNvPr>
              <p:cNvCxnSpPr>
                <a:stCxn id="39" idx="4"/>
                <a:endCxn id="44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C9BC8D2-DCA3-1B44-8703-C19798E464FA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22A25EE-B061-3A48-AE42-D6B2B4DEB20D}"/>
                  </a:ext>
                </a:extLst>
              </p:cNvPr>
              <p:cNvCxnSpPr>
                <a:cxnSpLocks/>
                <a:stCxn id="42" idx="4"/>
                <a:endCxn id="46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7FBD092-C273-614D-975C-1A5684062D4C}"/>
                  </a:ext>
                </a:extLst>
              </p:cNvPr>
              <p:cNvCxnSpPr>
                <a:stCxn id="43" idx="4"/>
                <a:endCxn id="44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D09FFE-0A60-3643-ABF8-CEEEA3DFB396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57A9A1-9C92-0C4E-954A-40F4CBC39437}"/>
                  </a:ext>
                </a:extLst>
              </p:cNvPr>
              <p:cNvCxnSpPr>
                <a:stCxn id="43" idx="4"/>
                <a:endCxn id="61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65B2892-737D-D348-9AC9-11BCD8D75F47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9297CC0-F3AD-2746-8CFC-D3278B5B8718}"/>
                  </a:ext>
                </a:extLst>
              </p:cNvPr>
              <p:cNvCxnSpPr>
                <a:cxnSpLocks/>
                <a:stCxn id="43" idx="4"/>
                <a:endCxn id="63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32BC7F0-7A2B-3444-AA20-FC2446B2275A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FCBDAA-6BBE-A34E-B5CC-E1562C46C1C6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757E390-1414-B847-9EC9-16AEE27C0A34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6BF2377-116D-7A4D-8BEF-769858AC3882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34E7EA4-CB23-904D-B171-59C354DC105B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C1AA0A3-9425-7946-A022-8842A6AE5F4E}"/>
                  </a:ext>
                </a:extLst>
              </p:cNvPr>
              <p:cNvCxnSpPr>
                <a:stCxn id="43" idx="4"/>
                <a:endCxn id="74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6E8FF0A-E8C9-5B4C-A21E-454C7BCF709A}"/>
                  </a:ext>
                </a:extLst>
              </p:cNvPr>
              <p:cNvCxnSpPr>
                <a:stCxn id="43" idx="4"/>
                <a:endCxn id="66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25A9470-B99E-D54F-95F6-5D2C76FF0FE4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A86BC2-4DB8-FE48-BF98-D88150747FEC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BDD47DA-0508-024F-9D79-BC4B08F9ADC4}"/>
                  </a:ext>
                </a:extLst>
              </p:cNvPr>
              <p:cNvCxnSpPr>
                <a:stCxn id="41" idx="4"/>
                <a:endCxn id="71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A64405-716B-5543-81D5-BD178B9650A2}"/>
                    </a:ext>
                  </a:extLst>
                </p:cNvPr>
                <p:cNvSpPr/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  <a:blipFill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4FA4EB5-5E7C-3442-A3C9-1CE710E15621}"/>
                    </a:ext>
                  </a:extLst>
                </p:cNvPr>
                <p:cNvSpPr/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752933-9EF4-3F4D-B078-917F320EFD15}"/>
                    </a:ext>
                  </a:extLst>
                </p:cNvPr>
                <p:cNvSpPr/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781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8890FE3C-8AF6-E948-A4C3-7A288C346FBC}"/>
              </a:ext>
            </a:extLst>
          </p:cNvPr>
          <p:cNvSpPr/>
          <p:nvPr/>
        </p:nvSpPr>
        <p:spPr>
          <a:xfrm>
            <a:off x="1148576" y="3166946"/>
            <a:ext cx="9360303" cy="3155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8CC99-8834-7843-A55F-9FBFD120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with neighbor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008B-E920-4945-813D-F9A928F9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Prune the computation graph:</a:t>
            </a:r>
          </a:p>
          <a:p>
            <a:pPr lvl="1"/>
            <a:r>
              <a:rPr lang="en-US" dirty="0"/>
              <a:t>Sample neighbors from a neighbor list of a vertex.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A3E91D0-1362-6448-9332-F86AE06BFB12}"/>
              </a:ext>
            </a:extLst>
          </p:cNvPr>
          <p:cNvSpPr/>
          <p:nvPr/>
        </p:nvSpPr>
        <p:spPr>
          <a:xfrm>
            <a:off x="6503093" y="4477147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D3EC1E-A025-AA4D-8459-BE8A1F8FAA5D}"/>
              </a:ext>
            </a:extLst>
          </p:cNvPr>
          <p:cNvGrpSpPr/>
          <p:nvPr/>
        </p:nvGrpSpPr>
        <p:grpSpPr>
          <a:xfrm>
            <a:off x="8039697" y="3535139"/>
            <a:ext cx="2182944" cy="2451386"/>
            <a:chOff x="7634963" y="2926213"/>
            <a:chExt cx="2182944" cy="24513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681AFF-4FC9-5341-8AF1-F83145B0FE8D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D5EB51-7BD9-4245-9B79-8B5AA23851DB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A1DDF-4A34-3A4D-BD72-76B3BB0ED271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89D8EF-CB9D-534D-AA72-6D990B9CE83A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83927C-2352-7248-8AFA-876A234FD70E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7987F5-60B2-614E-A07D-1FBA399348DD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C1717F-2D67-8A48-935C-22E44A043FF3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563A6F-D56E-D24A-880B-DF4DBF2FCA25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FF174-DCDC-5D4B-A2C7-9A6247F91C92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84FBD6-2BA0-A84C-BCAD-A1DF80BC76C9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60D5C-9BE9-1749-A44F-E3BC8BE7E4FE}"/>
                </a:ext>
              </a:extLst>
            </p:cNvPr>
            <p:cNvCxnSpPr>
              <a:stCxn id="7" idx="4"/>
              <a:endCxn id="15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D2F1A-D359-A64B-88F6-0B1910A5FFD3}"/>
              </a:ext>
            </a:extLst>
          </p:cNvPr>
          <p:cNvGrpSpPr/>
          <p:nvPr/>
        </p:nvGrpSpPr>
        <p:grpSpPr>
          <a:xfrm>
            <a:off x="1330678" y="3366570"/>
            <a:ext cx="5043099" cy="2822116"/>
            <a:chOff x="4127897" y="2764138"/>
            <a:chExt cx="5043099" cy="282211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1075F7-FFEA-7241-B408-A2F9E203D5B6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0A7351-4A51-2442-81ED-DF0B907B4CCD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52AD7E-1051-224B-8820-F81CA445F276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5E5527-13EE-3747-95C4-A3DD7FE9417E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6A8EE5-FB6E-E340-A90E-9F44C01CFD83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F6D74F-D0E1-A743-AA93-0E358DF7DC7A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999EA3-6BD8-F646-8FCC-D22B6B6D8A28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AB4212-94D9-634B-8683-91CCB7F0E9CF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BF61F6-9623-9C40-BA7F-91283AD77405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84561-E21B-F243-A933-3B3AE422A968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DE583EB-E1E8-974E-9ED9-3133ECAE5542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DA69AE8-CB3B-E745-A9C6-0B1A4FB399D2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14AEB3-BAE1-EE4C-95E1-8D9D41F43E57}"/>
                </a:ext>
              </a:extLst>
            </p:cNvPr>
            <p:cNvCxnSpPr>
              <a:stCxn id="18" idx="4"/>
              <a:endCxn id="19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F95954-0321-0D4C-9F63-8D94D8D75F06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54C499-FF1F-F04F-8DAC-D8AB7571530F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4C13B2-4D1A-0C41-8301-C9CBB35D59F8}"/>
                </a:ext>
              </a:extLst>
            </p:cNvPr>
            <p:cNvCxnSpPr>
              <a:stCxn id="18" idx="4"/>
              <a:endCxn id="21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3086C3-844E-BC4A-8464-3EE7B8D109E0}"/>
                </a:ext>
              </a:extLst>
            </p:cNvPr>
            <p:cNvCxnSpPr>
              <a:stCxn id="18" idx="4"/>
              <a:endCxn id="20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8EDDC9-A954-9347-B78E-9D0BCE3A7F79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DB982-EBD8-2140-B41A-D3C83C901160}"/>
                </a:ext>
              </a:extLst>
            </p:cNvPr>
            <p:cNvCxnSpPr>
              <a:stCxn id="20" idx="4"/>
              <a:endCxn id="26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76411A-4861-1149-A154-9E2BCE3CFD31}"/>
                </a:ext>
              </a:extLst>
            </p:cNvPr>
            <p:cNvCxnSpPr>
              <a:stCxn id="20" idx="4"/>
              <a:endCxn id="25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22DA37-279A-9D4D-A2C1-CC5E23624837}"/>
                </a:ext>
              </a:extLst>
            </p:cNvPr>
            <p:cNvCxnSpPr>
              <a:stCxn id="20" idx="4"/>
              <a:endCxn id="56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73BA81-3886-A941-A956-7CBCDF0B14B7}"/>
                </a:ext>
              </a:extLst>
            </p:cNvPr>
            <p:cNvCxnSpPr>
              <a:stCxn id="19" idx="4"/>
              <a:endCxn id="24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404907-8EE3-D246-B1AC-19CFBD862D01}"/>
                </a:ext>
              </a:extLst>
            </p:cNvPr>
            <p:cNvCxnSpPr>
              <a:cxnSpLocks/>
              <a:stCxn id="22" idx="4"/>
              <a:endCxn id="24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C6E57D-1FAA-024E-9234-2875BA91C735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A7EE2E-1D4A-3846-A350-A665A526F6AA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96B24C5-3325-264A-86F7-56EE71C99D04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DBE200-23EA-2C4B-8FE8-ADEBAF8AD7E2}"/>
                </a:ext>
              </a:extLst>
            </p:cNvPr>
            <p:cNvCxnSpPr>
              <a:stCxn id="23" idx="4"/>
              <a:endCxn id="41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1139F3-B225-BC4E-B4CA-D3DDA3E946EF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E1896-2A12-F94B-B4DF-7D21C4837DDF}"/>
                </a:ext>
              </a:extLst>
            </p:cNvPr>
            <p:cNvCxnSpPr>
              <a:cxnSpLocks/>
              <a:stCxn id="23" idx="4"/>
              <a:endCxn id="43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2E19E0-DF53-E645-8DD6-A1B03DAA223D}"/>
                </a:ext>
              </a:extLst>
            </p:cNvPr>
            <p:cNvCxnSpPr>
              <a:cxnSpLocks/>
              <a:stCxn id="23" idx="4"/>
              <a:endCxn id="25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6793A6-9422-C245-9CD5-167A47E9202D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378A32-E20F-014C-BCE0-0CA47BD77C08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3628D66-740D-AD4D-B421-DD712DE1E81C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6D3BEB-F2DC-5F49-87EA-1B30D66244EA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77B758-B9EB-134F-ADE7-398C2E8792BF}"/>
                </a:ext>
              </a:extLst>
            </p:cNvPr>
            <p:cNvCxnSpPr>
              <a:stCxn id="23" idx="4"/>
              <a:endCxn id="54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DCF8AF-DF5A-184B-B9DB-50E13D718D4F}"/>
                </a:ext>
              </a:extLst>
            </p:cNvPr>
            <p:cNvCxnSpPr>
              <a:stCxn id="23" idx="4"/>
              <a:endCxn id="46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587203-333A-B844-A8E6-72A3BAC2C347}"/>
                </a:ext>
              </a:extLst>
            </p:cNvPr>
            <p:cNvCxnSpPr>
              <a:stCxn id="21" idx="4"/>
              <a:endCxn id="24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5C6E5F-DF54-C040-A56E-CEB492B07B4E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629874-977B-2B47-878A-7B0DE8C9C3E7}"/>
                </a:ext>
              </a:extLst>
            </p:cNvPr>
            <p:cNvCxnSpPr>
              <a:stCxn id="21" idx="4"/>
              <a:endCxn id="51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010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solution to many applications can be formulated as </a:t>
            </a:r>
            <a:r>
              <a:rPr lang="en-US" dirty="0" err="1"/>
              <a:t>graphlearning</a:t>
            </a:r>
            <a:r>
              <a:rPr lang="en-US" dirty="0"/>
              <a:t> problems.</a:t>
            </a:r>
          </a:p>
          <a:p>
            <a:pPr>
              <a:lnSpc>
                <a:spcPct val="100000"/>
              </a:lnSpc>
            </a:pPr>
            <a:r>
              <a:rPr lang="en-US" dirty="0"/>
              <a:t>Graph neural networks are a new technique for graph learning.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multiple advantages over traditional methods.</a:t>
            </a:r>
          </a:p>
          <a:p>
            <a:pPr>
              <a:lnSpc>
                <a:spcPct val="100000"/>
              </a:lnSpc>
            </a:pPr>
            <a:r>
              <a:rPr lang="en-US" dirty="0"/>
              <a:t>We demonstrate how GNNs are used in multiple graph tasks and how these GNN models can be trained.</a:t>
            </a:r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2DCE-EBDA-F349-A01C-149FDF53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A741-9E9D-694A-9946-2F7F75B11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r>
              <a:rPr lang="en-US" dirty="0"/>
              <a:t>DGL doc: </a:t>
            </a:r>
            <a:r>
              <a:rPr lang="en-US" dirty="0">
                <a:hlinkClick r:id="rId3"/>
              </a:rPr>
              <a:t>http://doc.dgl.ai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61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8A7B-7008-0C43-B003-2A9A8721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B9DF-F9FC-A341-B69A-551EAC60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send an email to </a:t>
            </a:r>
            <a:r>
              <a:rPr lang="en-US" dirty="0">
                <a:hlinkClick r:id="rId2"/>
              </a:rPr>
              <a:t>dgl-devday@request-nb.mxnet.io</a:t>
            </a:r>
            <a:endParaRPr lang="en-US" dirty="0"/>
          </a:p>
          <a:p>
            <a:r>
              <a:rPr lang="en-US" dirty="0"/>
              <a:t>You’ll get two replies in a few minutes. The second email contains a URL of the </a:t>
            </a:r>
            <a:r>
              <a:rPr lang="en-US" dirty="0" err="1"/>
              <a:t>SageMaker</a:t>
            </a:r>
            <a:r>
              <a:rPr lang="en-US" dirty="0"/>
              <a:t> notebook instance.</a:t>
            </a:r>
          </a:p>
        </p:txBody>
      </p:sp>
    </p:spTree>
    <p:extLst>
      <p:ext uri="{BB962C8B-B14F-4D97-AF65-F5344CB8AC3E}">
        <p14:creationId xmlns:p14="http://schemas.microsoft.com/office/powerpoint/2010/main" val="76278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7C7B9-AEBA-4A4A-AD4B-713EB7C62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976217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16976" y="170481"/>
            <a:ext cx="4386022" cy="4355024"/>
            <a:chOff x="216976" y="170481"/>
            <a:chExt cx="4386022" cy="43550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2059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Fraud &amp; Abuse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Detect malicious accounts, fraudulent financial transactions, fake reviews, fraudulent insurance claims, …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7445579" y="129561"/>
            <a:ext cx="4386022" cy="4355024"/>
            <a:chOff x="7262858" y="550528"/>
            <a:chExt cx="4386022" cy="43550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2572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Recommendations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Products, media, articles, experiences, jobs, courses, spouses, …</a:t>
                </a:r>
              </a:p>
            </p:txBody>
          </p:sp>
          <p:pic>
            <p:nvPicPr>
              <p:cNvPr id="13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88812C-783E-264A-9B6D-77838FAB762F}"/>
              </a:ext>
            </a:extLst>
          </p:cNvPr>
          <p:cNvGrpSpPr/>
          <p:nvPr/>
        </p:nvGrpSpPr>
        <p:grpSpPr>
          <a:xfrm>
            <a:off x="2614723" y="4827079"/>
            <a:ext cx="6962553" cy="1922807"/>
            <a:chOff x="2577883" y="4763007"/>
            <a:chExt cx="6962553" cy="19228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15FD90-0734-E44A-A18A-CBB75F21CAB8}"/>
                </a:ext>
              </a:extLst>
            </p:cNvPr>
            <p:cNvSpPr/>
            <p:nvPr/>
          </p:nvSpPr>
          <p:spPr>
            <a:xfrm>
              <a:off x="2577883" y="4763007"/>
              <a:ext cx="6962553" cy="19228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32884A-81ED-DC46-9559-AC11915A7BF6}"/>
                </a:ext>
              </a:extLst>
            </p:cNvPr>
            <p:cNvGrpSpPr/>
            <p:nvPr/>
          </p:nvGrpSpPr>
          <p:grpSpPr>
            <a:xfrm>
              <a:off x="2651564" y="4790250"/>
              <a:ext cx="6576830" cy="1700756"/>
              <a:chOff x="1783659" y="4759361"/>
              <a:chExt cx="6576830" cy="1700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53E8A-BAF5-7C43-BDAE-BC749E9A17CE}"/>
                  </a:ext>
                </a:extLst>
              </p:cNvPr>
              <p:cNvGrpSpPr/>
              <p:nvPr/>
            </p:nvGrpSpPr>
            <p:grpSpPr>
              <a:xfrm>
                <a:off x="1783659" y="4821692"/>
                <a:ext cx="4087615" cy="1477328"/>
                <a:chOff x="592873" y="1233320"/>
                <a:chExt cx="4087615" cy="1477328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351BB5-F9DF-B145-9938-8A6CA8497422}"/>
                    </a:ext>
                  </a:extLst>
                </p:cNvPr>
                <p:cNvSpPr txBox="1"/>
                <p:nvPr/>
              </p:nvSpPr>
              <p:spPr>
                <a:xfrm>
                  <a:off x="592873" y="1233320"/>
                  <a:ext cx="15014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</a:rPr>
                    <a:t>Marketing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39E432-D0D5-DB48-9E28-71984182F171}"/>
                    </a:ext>
                  </a:extLst>
                </p:cNvPr>
                <p:cNvSpPr txBox="1"/>
                <p:nvPr/>
              </p:nvSpPr>
              <p:spPr>
                <a:xfrm>
                  <a:off x="592873" y="1694985"/>
                  <a:ext cx="4087615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Who should get a discount? Who are the influencers? Who are the risk of churning?</a:t>
                  </a:r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FC466F4-5694-824B-B343-FA6ECDF3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759361"/>
                <a:ext cx="2264489" cy="1700756"/>
              </a:xfrm>
              <a:prstGeom prst="rect">
                <a:avLst/>
              </a:prstGeom>
            </p:spPr>
          </p:pic>
        </p:grp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06FB0E-DA84-EA45-8261-73A1F38C5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77F44-C769-C445-B1C0-0FA81BB1A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072FF6-FC6D-E949-9A6D-03069363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6B8F97-C45D-B648-B632-82D148665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A graph view of the business problems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2AA66A-10D6-9E42-BFE7-F733D5F33E4C}"/>
              </a:ext>
            </a:extLst>
          </p:cNvPr>
          <p:cNvGrpSpPr/>
          <p:nvPr/>
        </p:nvGrpSpPr>
        <p:grpSpPr>
          <a:xfrm>
            <a:off x="466747" y="1516572"/>
            <a:ext cx="3516318" cy="2906843"/>
            <a:chOff x="466747" y="1516572"/>
            <a:chExt cx="3516318" cy="29068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69941D-81C4-0249-89D4-26E770C64F6E}"/>
                </a:ext>
              </a:extLst>
            </p:cNvPr>
            <p:cNvSpPr/>
            <p:nvPr/>
          </p:nvSpPr>
          <p:spPr>
            <a:xfrm>
              <a:off x="466747" y="1516572"/>
              <a:ext cx="3516318" cy="29068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CFCC24-7770-704C-9B36-68E38B844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1" y="1531383"/>
              <a:ext cx="3175168" cy="238484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1449756" y="3966677"/>
              <a:ext cx="1561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AAF43-D13D-804E-A6D6-EB6018088B2D}"/>
              </a:ext>
            </a:extLst>
          </p:cNvPr>
          <p:cNvGrpSpPr/>
          <p:nvPr/>
        </p:nvGrpSpPr>
        <p:grpSpPr>
          <a:xfrm>
            <a:off x="7656162" y="1410347"/>
            <a:ext cx="3780435" cy="3456121"/>
            <a:chOff x="7656162" y="1410347"/>
            <a:chExt cx="3780435" cy="34561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E7FE3E-8B39-EC4D-B1EA-A06DA16F3BBF}"/>
                </a:ext>
              </a:extLst>
            </p:cNvPr>
            <p:cNvSpPr/>
            <p:nvPr/>
          </p:nvSpPr>
          <p:spPr>
            <a:xfrm>
              <a:off x="7656162" y="1410347"/>
              <a:ext cx="3780435" cy="34561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3819114-D988-0542-92C2-ECA73C8E0E62}"/>
                </a:ext>
              </a:extLst>
            </p:cNvPr>
            <p:cNvGrpSpPr/>
            <p:nvPr/>
          </p:nvGrpSpPr>
          <p:grpSpPr>
            <a:xfrm>
              <a:off x="7798672" y="1605025"/>
              <a:ext cx="3555128" cy="3100316"/>
              <a:chOff x="7798672" y="1605025"/>
              <a:chExt cx="3555128" cy="310031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CE00FE-411F-B443-8DA4-A3A64304BF3B}"/>
                  </a:ext>
                </a:extLst>
              </p:cNvPr>
              <p:cNvSpPr txBox="1"/>
              <p:nvPr/>
            </p:nvSpPr>
            <p:spPr>
              <a:xfrm>
                <a:off x="8164238" y="4336009"/>
                <a:ext cx="304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Financial transactions network</a:t>
                </a:r>
                <a:endParaRPr lang="en-US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622AAD3-DD1C-8C42-B71E-DDDB4F3B6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8672" y="1605025"/>
                <a:ext cx="3555128" cy="2730984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0B384-6444-1E44-ADD3-CCE8648A6583}"/>
              </a:ext>
            </a:extLst>
          </p:cNvPr>
          <p:cNvGrpSpPr/>
          <p:nvPr/>
        </p:nvGrpSpPr>
        <p:grpSpPr>
          <a:xfrm>
            <a:off x="3374159" y="3580108"/>
            <a:ext cx="4138403" cy="3277892"/>
            <a:chOff x="3374159" y="3580108"/>
            <a:chExt cx="4138403" cy="32778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BAEB00-96BD-4041-A0C3-6FC762FCB054}"/>
                </a:ext>
              </a:extLst>
            </p:cNvPr>
            <p:cNvSpPr/>
            <p:nvPr/>
          </p:nvSpPr>
          <p:spPr>
            <a:xfrm>
              <a:off x="3374159" y="3580108"/>
              <a:ext cx="4138403" cy="327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3818099" y="6488668"/>
              <a:ext cx="3090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Collaborative knowledge graph</a:t>
              </a:r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3CA700-64E1-2644-81B9-346B3905D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7759" y="3700101"/>
              <a:ext cx="3936350" cy="2906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701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876DCE-2F65-8746-BC61-8D42E226B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6A2FBD-2604-8E4B-BCFA-31D00C9309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5BD89-6273-8F40-B9B6-F282700259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More graph problems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5CD872-08FD-8E4C-9DC0-488EB60D18BF}"/>
              </a:ext>
            </a:extLst>
          </p:cNvPr>
          <p:cNvGrpSpPr/>
          <p:nvPr/>
        </p:nvGrpSpPr>
        <p:grpSpPr>
          <a:xfrm>
            <a:off x="1065726" y="2683373"/>
            <a:ext cx="3166017" cy="2231951"/>
            <a:chOff x="468350" y="3503505"/>
            <a:chExt cx="3166017" cy="2231951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850D9949-904B-F346-A67B-78EC9274A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46DE99-C26D-7949-A31E-AF0AE7CFBD5F}"/>
                </a:ext>
              </a:extLst>
            </p:cNvPr>
            <p:cNvSpPr txBox="1"/>
            <p:nvPr/>
          </p:nvSpPr>
          <p:spPr>
            <a:xfrm>
              <a:off x="1071464" y="5366124"/>
              <a:ext cx="1575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Drug discovery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DBC7E-76B7-254E-9346-8EBD2CE77F72}"/>
              </a:ext>
            </a:extLst>
          </p:cNvPr>
          <p:cNvGrpSpPr/>
          <p:nvPr/>
        </p:nvGrpSpPr>
        <p:grpSpPr>
          <a:xfrm>
            <a:off x="4459269" y="2311439"/>
            <a:ext cx="2897149" cy="2603885"/>
            <a:chOff x="8940134" y="4442629"/>
            <a:chExt cx="2897149" cy="2603885"/>
          </a:xfrm>
        </p:grpSpPr>
        <p:pic>
          <p:nvPicPr>
            <p:cNvPr id="8" name="Picture 8" descr="Image result for knowledge graph">
              <a:extLst>
                <a:ext uri="{FF2B5EF4-FFF2-40B4-BE49-F238E27FC236}">
                  <a16:creationId xmlns:a16="http://schemas.microsoft.com/office/drawing/2014/main" id="{7677093B-8C7E-4844-83EC-263F6AA05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0DCF-0D07-6742-A451-141E21499338}"/>
                </a:ext>
              </a:extLst>
            </p:cNvPr>
            <p:cNvSpPr txBox="1"/>
            <p:nvPr/>
          </p:nvSpPr>
          <p:spPr>
            <a:xfrm>
              <a:off x="9484293" y="6677182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  <p:pic>
        <p:nvPicPr>
          <p:cNvPr id="1026" name="Picture 2" descr="Image result for road network">
            <a:extLst>
              <a:ext uri="{FF2B5EF4-FFF2-40B4-BE49-F238E27FC236}">
                <a16:creationId xmlns:a16="http://schemas.microsoft.com/office/drawing/2014/main" id="{CEF409D4-5737-DA43-A489-40E544C9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32" y="1825625"/>
            <a:ext cx="3647854" cy="29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33006A-C0CF-3E45-98E7-D83C099DE38A}"/>
              </a:ext>
            </a:extLst>
          </p:cNvPr>
          <p:cNvSpPr txBox="1"/>
          <p:nvPr/>
        </p:nvSpPr>
        <p:spPr>
          <a:xfrm>
            <a:off x="9186313" y="4549667"/>
            <a:ext cx="149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network</a:t>
            </a:r>
          </a:p>
        </p:txBody>
      </p:sp>
    </p:spTree>
    <p:extLst>
      <p:ext uri="{BB962C8B-B14F-4D97-AF65-F5344CB8AC3E}">
        <p14:creationId xmlns:p14="http://schemas.microsoft.com/office/powerpoint/2010/main" val="2463150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9A2640-1E90-8545-BA15-E5F0883C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be paying attention?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7691C-AC9F-6341-A7A6-E65E644A4B78}"/>
              </a:ext>
            </a:extLst>
          </p:cNvPr>
          <p:cNvSpPr txBox="1"/>
          <p:nvPr/>
        </p:nvSpPr>
        <p:spPr>
          <a:xfrm>
            <a:off x="881789" y="1946571"/>
            <a:ext cx="1065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You will learn new ways to solve important problems in many domains.  </a:t>
            </a:r>
          </a:p>
        </p:txBody>
      </p:sp>
    </p:spTree>
    <p:extLst>
      <p:ext uri="{BB962C8B-B14F-4D97-AF65-F5344CB8AC3E}">
        <p14:creationId xmlns:p14="http://schemas.microsoft.com/office/powerpoint/2010/main" val="2285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5DC4-EFAA-D641-8DF4-B5E138BB8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Network embeddings</a:t>
            </a:r>
          </a:p>
          <a:p>
            <a:pPr lvl="1"/>
            <a:r>
              <a:rPr lang="en-US" dirty="0"/>
              <a:t>Matrix factorization</a:t>
            </a:r>
          </a:p>
          <a:p>
            <a:pPr lvl="1"/>
            <a:r>
              <a:rPr lang="en-US" dirty="0"/>
              <a:t>Tensor decomposition</a:t>
            </a:r>
          </a:p>
          <a:p>
            <a:pPr lvl="1"/>
            <a:r>
              <a:rPr lang="en-US" dirty="0"/>
              <a:t>Deep Walk</a:t>
            </a:r>
          </a:p>
          <a:p>
            <a:pPr lvl="1"/>
            <a:r>
              <a:rPr lang="en-US" dirty="0"/>
              <a:t>Autoencoder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Traditional methods use embedding matrix to encode.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01ED9-777B-4546-B272-124E1E10D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311A7-5728-0644-81B2-7008BEA1F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Traditional methods for network embedding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57F6A-E715-4048-8B8B-54A2402B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5" y="3429000"/>
            <a:ext cx="6042306" cy="2614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2335C-F726-BB4B-AC22-04DBD4CD269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2003972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35C1-6FB5-4C48-9783-ABB8A4B30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Traditional methods are all </a:t>
            </a:r>
            <a:r>
              <a:rPr lang="en-US" dirty="0" err="1"/>
              <a:t>transductive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Only learn from the graph structure.</a:t>
            </a:r>
          </a:p>
          <a:p>
            <a:pPr lvl="1"/>
            <a:r>
              <a:rPr lang="en-US" dirty="0"/>
              <a:t>Network embeddings cannot be trained with the supervision from the downstream tasks.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F1CED-4F06-DC42-9341-E2FC333B2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15CEB-1C3E-8B41-8A03-C1D0CE4D5F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Limitations in traditional methods</a:t>
            </a:r>
          </a:p>
        </p:txBody>
      </p:sp>
    </p:spTree>
    <p:extLst>
      <p:ext uri="{BB962C8B-B14F-4D97-AF65-F5344CB8AC3E}">
        <p14:creationId xmlns:p14="http://schemas.microsoft.com/office/powerpoint/2010/main" val="4288103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nodes to low-dimension space so that similarity in the embedding space approximates similarity in the original graph.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A817D-7467-154A-AAC3-726C4FA082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C7599-968B-2447-AE7D-C71B80962C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Graph learning requires to embed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C3B55-A4A2-044A-B38D-0F3D8D87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5" y="2735979"/>
            <a:ext cx="7983538" cy="3440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AF472-C070-264B-A125-08BCD569DD0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1745834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8D8F5-6344-6643-BE80-6AF41C7F4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618243" cy="1507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graph neural network (GNN) is a class of neural networks for learning nodes, edges, and graphs embeddings.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394168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en-US" dirty="0"/>
              <a:t>GNN is emerging as an important class of DL models.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3119F-E2A2-A54E-9DBF-65AC1DF5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+ Graph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1979968" y="2520249"/>
            <a:ext cx="6689014" cy="37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967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F45FE-8488-C744-98A7-8E7FC3CE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GCN aggregate all neighbors equally.</a:t>
            </a:r>
          </a:p>
          <a:p>
            <a:pPr lvl="1"/>
            <a:r>
              <a:rPr lang="en-US" dirty="0"/>
              <a:t>It cannot deal with heterogeneous graphs.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A2CFF-2981-9441-920D-295D30603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More explanation on GCN</a:t>
            </a:r>
          </a:p>
        </p:txBody>
      </p:sp>
    </p:spTree>
    <p:extLst>
      <p:ext uri="{BB962C8B-B14F-4D97-AF65-F5344CB8AC3E}">
        <p14:creationId xmlns:p14="http://schemas.microsoft.com/office/powerpoint/2010/main" val="267615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16976" y="170481"/>
            <a:ext cx="4386022" cy="4355024"/>
            <a:chOff x="216976" y="170481"/>
            <a:chExt cx="4386022" cy="43550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2059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Fraud &amp; Abuse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Detect malicious accounts, fraudulent financial transactions, fake reviews, fraudulent insurance claims, …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7498834" y="170481"/>
            <a:ext cx="4386022" cy="4355024"/>
            <a:chOff x="7262858" y="550528"/>
            <a:chExt cx="4386022" cy="43550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2572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Recommendations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Products, media, articles, experiences, jobs, courses, spouses, …</a:t>
                </a:r>
              </a:p>
            </p:txBody>
          </p:sp>
          <p:pic>
            <p:nvPicPr>
              <p:cNvPr id="13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88812C-783E-264A-9B6D-77838FAB762F}"/>
              </a:ext>
            </a:extLst>
          </p:cNvPr>
          <p:cNvGrpSpPr/>
          <p:nvPr/>
        </p:nvGrpSpPr>
        <p:grpSpPr>
          <a:xfrm>
            <a:off x="2614723" y="4827079"/>
            <a:ext cx="6962553" cy="1922807"/>
            <a:chOff x="2577883" y="4763007"/>
            <a:chExt cx="6962553" cy="19228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15FD90-0734-E44A-A18A-CBB75F21CAB8}"/>
                </a:ext>
              </a:extLst>
            </p:cNvPr>
            <p:cNvSpPr/>
            <p:nvPr/>
          </p:nvSpPr>
          <p:spPr>
            <a:xfrm>
              <a:off x="2577883" y="4763007"/>
              <a:ext cx="6962553" cy="19228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32884A-81ED-DC46-9559-AC11915A7BF6}"/>
                </a:ext>
              </a:extLst>
            </p:cNvPr>
            <p:cNvGrpSpPr/>
            <p:nvPr/>
          </p:nvGrpSpPr>
          <p:grpSpPr>
            <a:xfrm>
              <a:off x="2651564" y="4790250"/>
              <a:ext cx="6576830" cy="1700756"/>
              <a:chOff x="1783659" y="4759361"/>
              <a:chExt cx="6576830" cy="1700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53E8A-BAF5-7C43-BDAE-BC749E9A17CE}"/>
                  </a:ext>
                </a:extLst>
              </p:cNvPr>
              <p:cNvGrpSpPr/>
              <p:nvPr/>
            </p:nvGrpSpPr>
            <p:grpSpPr>
              <a:xfrm>
                <a:off x="1783659" y="4821692"/>
                <a:ext cx="4087615" cy="1477328"/>
                <a:chOff x="592873" y="1233320"/>
                <a:chExt cx="4087615" cy="1477328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351BB5-F9DF-B145-9938-8A6CA8497422}"/>
                    </a:ext>
                  </a:extLst>
                </p:cNvPr>
                <p:cNvSpPr txBox="1"/>
                <p:nvPr/>
              </p:nvSpPr>
              <p:spPr>
                <a:xfrm>
                  <a:off x="592873" y="1233320"/>
                  <a:ext cx="15014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</a:rPr>
                    <a:t>Marketing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39E432-D0D5-DB48-9E28-71984182F171}"/>
                    </a:ext>
                  </a:extLst>
                </p:cNvPr>
                <p:cNvSpPr txBox="1"/>
                <p:nvPr/>
              </p:nvSpPr>
              <p:spPr>
                <a:xfrm>
                  <a:off x="592873" y="1694985"/>
                  <a:ext cx="4087615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Who should get a discount? Who are the influencers? Who are the risk of churning?</a:t>
                  </a:r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FC466F4-5694-824B-B343-FA6ECDF3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759361"/>
                <a:ext cx="2264489" cy="170075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2651D4-B54F-7940-8CD7-41F017360849}"/>
              </a:ext>
            </a:extLst>
          </p:cNvPr>
          <p:cNvGrpSpPr/>
          <p:nvPr/>
        </p:nvGrpSpPr>
        <p:grpSpPr>
          <a:xfrm>
            <a:off x="1854157" y="1426342"/>
            <a:ext cx="3169929" cy="2724615"/>
            <a:chOff x="7656162" y="1410347"/>
            <a:chExt cx="3169929" cy="272461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11B8F2-0AAC-D145-B1AD-B177CB4AE3A1}"/>
                </a:ext>
              </a:extLst>
            </p:cNvPr>
            <p:cNvSpPr/>
            <p:nvPr/>
          </p:nvSpPr>
          <p:spPr>
            <a:xfrm>
              <a:off x="7656162" y="1410347"/>
              <a:ext cx="3169929" cy="27246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6E8984A-F589-A24E-8DDF-2F28328A177B}"/>
                </a:ext>
              </a:extLst>
            </p:cNvPr>
            <p:cNvGrpSpPr/>
            <p:nvPr/>
          </p:nvGrpSpPr>
          <p:grpSpPr>
            <a:xfrm>
              <a:off x="7798672" y="1605025"/>
              <a:ext cx="2799850" cy="2431362"/>
              <a:chOff x="7798672" y="1605025"/>
              <a:chExt cx="2799850" cy="243136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8602D4-975B-C148-A821-FD2A37B85C46}"/>
                  </a:ext>
                </a:extLst>
              </p:cNvPr>
              <p:cNvSpPr txBox="1"/>
              <p:nvPr/>
            </p:nvSpPr>
            <p:spPr>
              <a:xfrm>
                <a:off x="8075783" y="3728610"/>
                <a:ext cx="24145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Financial transactions network</a:t>
                </a:r>
                <a:endParaRPr lang="en-US" sz="1400" dirty="0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63EED31-80ED-4543-95C7-AE42B213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672" y="1605025"/>
                <a:ext cx="2799850" cy="2150793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19C1C4-981B-DA40-B9A2-E0BF3ED00F90}"/>
              </a:ext>
            </a:extLst>
          </p:cNvPr>
          <p:cNvGrpSpPr/>
          <p:nvPr/>
        </p:nvGrpSpPr>
        <p:grpSpPr>
          <a:xfrm>
            <a:off x="6869507" y="1474419"/>
            <a:ext cx="3169928" cy="2676537"/>
            <a:chOff x="3374160" y="3580107"/>
            <a:chExt cx="3169928" cy="267653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302F00-7727-D04F-BF76-281A3D51BC2C}"/>
                </a:ext>
              </a:extLst>
            </p:cNvPr>
            <p:cNvSpPr/>
            <p:nvPr/>
          </p:nvSpPr>
          <p:spPr>
            <a:xfrm>
              <a:off x="3374160" y="3580107"/>
              <a:ext cx="3169928" cy="26765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66446E-4C64-0644-BCE9-4104A77E7167}"/>
                </a:ext>
              </a:extLst>
            </p:cNvPr>
            <p:cNvSpPr txBox="1"/>
            <p:nvPr/>
          </p:nvSpPr>
          <p:spPr>
            <a:xfrm>
              <a:off x="3722663" y="5812730"/>
              <a:ext cx="2448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Collaborative knowledge graph</a:t>
              </a:r>
              <a:endParaRPr lang="en-US" sz="14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266584-A953-2145-9F49-AE42E01A3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17759" y="3700102"/>
              <a:ext cx="2906749" cy="214652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2100E3-DF6C-274B-A2F4-1F80DA37A160}"/>
              </a:ext>
            </a:extLst>
          </p:cNvPr>
          <p:cNvGrpSpPr/>
          <p:nvPr/>
        </p:nvGrpSpPr>
        <p:grpSpPr>
          <a:xfrm>
            <a:off x="7146067" y="4468740"/>
            <a:ext cx="2575205" cy="2334622"/>
            <a:chOff x="466747" y="1953403"/>
            <a:chExt cx="2575205" cy="233462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35A446-83D0-5041-96DA-C12A53E1200A}"/>
                </a:ext>
              </a:extLst>
            </p:cNvPr>
            <p:cNvSpPr/>
            <p:nvPr/>
          </p:nvSpPr>
          <p:spPr>
            <a:xfrm>
              <a:off x="466747" y="1953403"/>
              <a:ext cx="2575205" cy="23346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52EF1B-0615-7141-8CFA-21B22F16A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653" y="2104661"/>
              <a:ext cx="2381391" cy="17886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8BF429-64FB-4349-8824-BFE819F0F359}"/>
                </a:ext>
              </a:extLst>
            </p:cNvPr>
            <p:cNvSpPr txBox="1"/>
            <p:nvPr/>
          </p:nvSpPr>
          <p:spPr>
            <a:xfrm>
              <a:off x="1005396" y="3980248"/>
              <a:ext cx="1256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Social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72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EF9909-B6C1-6247-8A9B-0ADC5846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Node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Detect malicious accounts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Target right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Link prediction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Recommendations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missing relations in a knowledge graph</a:t>
            </a:r>
          </a:p>
          <a:p>
            <a:pPr>
              <a:lnSpc>
                <a:spcPct val="100000"/>
              </a:lnSpc>
            </a:pPr>
            <a:r>
              <a:rPr lang="en-US" dirty="0"/>
              <a:t>Graph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the property of a chemical compound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8D4D84-87C2-BD42-8A79-D7FDDCF86C75}"/>
              </a:ext>
            </a:extLst>
          </p:cNvPr>
          <p:cNvGrpSpPr/>
          <p:nvPr/>
        </p:nvGrpSpPr>
        <p:grpSpPr>
          <a:xfrm>
            <a:off x="7475013" y="891502"/>
            <a:ext cx="4653148" cy="5179272"/>
            <a:chOff x="7475013" y="947261"/>
            <a:chExt cx="4653148" cy="51792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92C428-2ED9-1140-B313-81DEF7359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" t="8027" r="1289" b="4178"/>
            <a:stretch/>
          </p:blipFill>
          <p:spPr>
            <a:xfrm>
              <a:off x="8066756" y="3077217"/>
              <a:ext cx="3721735" cy="132349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D034E2-358D-0944-B3A7-718E6A4C9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4831" r="3554" b="8627"/>
            <a:stretch/>
          </p:blipFill>
          <p:spPr>
            <a:xfrm>
              <a:off x="9971969" y="4697692"/>
              <a:ext cx="2031411" cy="13234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7D7266-7AD4-8D44-B232-A71214977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3460" r="2349" b="2615"/>
            <a:stretch/>
          </p:blipFill>
          <p:spPr>
            <a:xfrm>
              <a:off x="7630540" y="4599059"/>
              <a:ext cx="2121301" cy="152747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8CA9CA6-4496-244C-8C17-07A186F21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6" r="1660" b="2439"/>
            <a:stretch/>
          </p:blipFill>
          <p:spPr>
            <a:xfrm>
              <a:off x="7475013" y="947261"/>
              <a:ext cx="2276828" cy="204279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C04ABD-53F2-C347-966A-ED787EB84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1464" r="1942" b="1625"/>
            <a:stretch/>
          </p:blipFill>
          <p:spPr>
            <a:xfrm>
              <a:off x="9837466" y="947261"/>
              <a:ext cx="2290695" cy="1986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2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C6E7-21D4-874F-9920-707F0409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learning and node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439"/>
            <a:ext cx="10515600" cy="22010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Embed nodes to a low-dimension space so that these embeddings capture the essential task-specific information and use them to train off-the-self classifiers.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node similarities in the embedding space approximates the similarities in the original graph.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A7F607-30FE-D04F-896B-4861427284B2}"/>
              </a:ext>
            </a:extLst>
          </p:cNvPr>
          <p:cNvGrpSpPr/>
          <p:nvPr/>
        </p:nvGrpSpPr>
        <p:grpSpPr>
          <a:xfrm>
            <a:off x="2747730" y="4020486"/>
            <a:ext cx="7069115" cy="2742342"/>
            <a:chOff x="2357437" y="3978935"/>
            <a:chExt cx="7069115" cy="27423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7C3B55-A4A2-044A-B38D-0F3D8D871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072" y="3978935"/>
              <a:ext cx="5648513" cy="243456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7AF472-C070-264B-A125-08BCD569DD0A}"/>
                </a:ext>
              </a:extLst>
            </p:cNvPr>
            <p:cNvSpPr txBox="1"/>
            <p:nvPr/>
          </p:nvSpPr>
          <p:spPr>
            <a:xfrm>
              <a:off x="2357437" y="6413500"/>
              <a:ext cx="7069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Representation Learning on Networks, </a:t>
              </a:r>
              <a:r>
                <a:rPr lang="en-US" sz="1400" dirty="0" err="1">
                  <a:solidFill>
                    <a:schemeClr val="tx2"/>
                  </a:solidFill>
                </a:rPr>
                <a:t>snap.stanford.edu</a:t>
              </a:r>
              <a:r>
                <a:rPr lang="en-US" sz="1400" dirty="0">
                  <a:solidFill>
                    <a:schemeClr val="tx2"/>
                  </a:solidFill>
                </a:rPr>
                <a:t>/</a:t>
              </a:r>
              <a:r>
                <a:rPr lang="en-US" sz="1400" dirty="0" err="1">
                  <a:solidFill>
                    <a:schemeClr val="tx2"/>
                  </a:solidFill>
                </a:rPr>
                <a:t>proj</a:t>
              </a:r>
              <a:r>
                <a:rPr lang="en-US" sz="1400" dirty="0">
                  <a:solidFill>
                    <a:schemeClr val="tx2"/>
                  </a:solidFill>
                </a:rPr>
                <a:t>/embeddings-www, WWW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3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0B14-BEF8-8344-A7A3-EFF60755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07" y="263120"/>
            <a:ext cx="10829693" cy="1325563"/>
          </a:xfrm>
        </p:spPr>
        <p:txBody>
          <a:bodyPr/>
          <a:lstStyle/>
          <a:p>
            <a:r>
              <a:rPr lang="en-US" dirty="0"/>
              <a:t>Traditional graph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2290-98E8-764B-96AE-28F8C51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07" y="1415608"/>
            <a:ext cx="6886305" cy="507392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Generate embeddings by manual feature engineering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Requires domain expertise, involves considerable manual fine-tuning, time consuming, does not scale, …</a:t>
            </a:r>
          </a:p>
          <a:p>
            <a:pPr>
              <a:lnSpc>
                <a:spcPct val="120000"/>
              </a:lnSpc>
            </a:pPr>
            <a:r>
              <a:rPr lang="en-US" dirty="0"/>
              <a:t>Automatically generate embeddings using unsupervised dimensionality reduction approaches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Singular value decomposition, tensor decomposition, co-factorization, deep walks, etc.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Cannot effectively combine rich attributes with network structure.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Employ mostly (multi-)liner models.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 not allow for end-to-end learning.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F82D2D-69D7-6042-B9BD-1CAC5C056F64}"/>
              </a:ext>
            </a:extLst>
          </p:cNvPr>
          <p:cNvGrpSpPr/>
          <p:nvPr/>
        </p:nvGrpSpPr>
        <p:grpSpPr>
          <a:xfrm>
            <a:off x="7475013" y="1415608"/>
            <a:ext cx="4653148" cy="5179272"/>
            <a:chOff x="7475013" y="947261"/>
            <a:chExt cx="4653148" cy="51792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A1A1DD9-72D9-8040-B022-C80CF9821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" t="8027" r="1289" b="4178"/>
            <a:stretch/>
          </p:blipFill>
          <p:spPr>
            <a:xfrm>
              <a:off x="8066756" y="3077217"/>
              <a:ext cx="3721735" cy="132349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DFEAB0-2571-6A49-BD0E-5E8D44E88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4831" r="3554" b="8627"/>
            <a:stretch/>
          </p:blipFill>
          <p:spPr>
            <a:xfrm>
              <a:off x="9971969" y="4697692"/>
              <a:ext cx="2031411" cy="13234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A4DF58-CDA8-7548-85CD-CA509D934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3460" r="2349" b="2615"/>
            <a:stretch/>
          </p:blipFill>
          <p:spPr>
            <a:xfrm>
              <a:off x="7630540" y="4599059"/>
              <a:ext cx="2121301" cy="15274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ACF427F-4329-E143-A2E6-72FA8D1F2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6" r="1660" b="2439"/>
            <a:stretch/>
          </p:blipFill>
          <p:spPr>
            <a:xfrm>
              <a:off x="7475013" y="947261"/>
              <a:ext cx="2276828" cy="204279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2BCB00-FD6E-AE47-869D-80F6B268B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1464" r="1942" b="1625"/>
            <a:stretch/>
          </p:blipFill>
          <p:spPr>
            <a:xfrm>
              <a:off x="9837466" y="947261"/>
              <a:ext cx="2290695" cy="1986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46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5C9274EB-DCB8-8643-8D61-B1A88992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84FD7E-7A98-3D40-8E72-958AE569E407}"/>
              </a:ext>
            </a:extLst>
          </p:cNvPr>
          <p:cNvGrpSpPr/>
          <p:nvPr/>
        </p:nvGrpSpPr>
        <p:grpSpPr>
          <a:xfrm>
            <a:off x="7311880" y="839364"/>
            <a:ext cx="4653148" cy="5179272"/>
            <a:chOff x="7475013" y="947261"/>
            <a:chExt cx="4653148" cy="51792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940FB92-3321-D744-B174-65D2F1354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" t="8027" r="1289" b="4178"/>
            <a:stretch/>
          </p:blipFill>
          <p:spPr>
            <a:xfrm>
              <a:off x="8066756" y="3077217"/>
              <a:ext cx="3721735" cy="13234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C32B73-66A1-9F42-B835-03A6B6E8A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4831" r="3554" b="8627"/>
            <a:stretch/>
          </p:blipFill>
          <p:spPr>
            <a:xfrm>
              <a:off x="9971969" y="4697692"/>
              <a:ext cx="2031411" cy="132349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0D46921-C280-ED4A-AA29-0DF6497E9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3460" r="2349" b="2615"/>
            <a:stretch/>
          </p:blipFill>
          <p:spPr>
            <a:xfrm>
              <a:off x="7630540" y="4599059"/>
              <a:ext cx="2121301" cy="15274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855AC0B-5DCB-3143-B836-53A903164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6" r="1660" b="2439"/>
            <a:stretch/>
          </p:blipFill>
          <p:spPr>
            <a:xfrm>
              <a:off x="7475013" y="947261"/>
              <a:ext cx="2276828" cy="204279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2D3C56B-2EBA-A24D-A031-1686AE466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1464" r="1942" b="1625"/>
            <a:stretch/>
          </p:blipFill>
          <p:spPr>
            <a:xfrm>
              <a:off x="9837466" y="947261"/>
              <a:ext cx="2290695" cy="19867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3D6F-80BF-EC40-AAFA-3CB56D11B2CA}"/>
              </a:ext>
            </a:extLst>
          </p:cNvPr>
          <p:cNvGrpSpPr/>
          <p:nvPr/>
        </p:nvGrpSpPr>
        <p:grpSpPr>
          <a:xfrm>
            <a:off x="691599" y="1717292"/>
            <a:ext cx="6241848" cy="1645562"/>
            <a:chOff x="691599" y="1839953"/>
            <a:chExt cx="6241848" cy="1645562"/>
          </a:xfrm>
        </p:grpSpPr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9AF84BB6-33AB-CE4C-B4E8-B3575BF1ED06}"/>
                </a:ext>
              </a:extLst>
            </p:cNvPr>
            <p:cNvSpPr txBox="1">
              <a:spLocks/>
            </p:cNvSpPr>
            <p:nvPr/>
          </p:nvSpPr>
          <p:spPr>
            <a:xfrm>
              <a:off x="844880" y="2363173"/>
              <a:ext cx="6088567" cy="11223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 b="0" kern="1200">
                  <a:solidFill>
                    <a:schemeClr val="tx1"/>
                  </a:solidFill>
                  <a:latin typeface="Amazon Ember"/>
                  <a:ea typeface="+mn-ea"/>
                  <a:cs typeface="Amazon Embe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dirty="0">
                  <a:latin typeface="+mn-lt"/>
                </a:rPr>
                <a:t>A family of (deep) neural networks that learn node, edge, and graph embeddings.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5045B2-5158-454B-B9AE-D81EB90DD14D}"/>
                </a:ext>
              </a:extLst>
            </p:cNvPr>
            <p:cNvSpPr txBox="1"/>
            <p:nvPr/>
          </p:nvSpPr>
          <p:spPr>
            <a:xfrm>
              <a:off x="691599" y="1839953"/>
              <a:ext cx="45669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Graph Neural Network (GNN)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C5CC4A-956A-AB41-879D-98C25A0BCC7B}"/>
              </a:ext>
            </a:extLst>
          </p:cNvPr>
          <p:cNvGrpSpPr/>
          <p:nvPr/>
        </p:nvGrpSpPr>
        <p:grpSpPr>
          <a:xfrm>
            <a:off x="1118787" y="4076819"/>
            <a:ext cx="4543737" cy="2572468"/>
            <a:chOff x="1810162" y="4076819"/>
            <a:chExt cx="4543737" cy="2572468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3A12DABE-6F02-754D-A804-0E20B6F429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6" b="4317"/>
            <a:stretch/>
          </p:blipFill>
          <p:spPr bwMode="auto">
            <a:xfrm>
              <a:off x="1810162" y="4076819"/>
              <a:ext cx="4543737" cy="257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260C0A-8E03-BF44-BDF3-E7BD779B506A}"/>
                </a:ext>
              </a:extLst>
            </p:cNvPr>
            <p:cNvSpPr txBox="1"/>
            <p:nvPr/>
          </p:nvSpPr>
          <p:spPr>
            <a:xfrm>
              <a:off x="2356854" y="4488383"/>
              <a:ext cx="14299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They are becoming extremely popular.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71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GNNs compute node embeddings using both the structure of the graph and the features of the nodes and edges.</a:t>
            </a:r>
          </a:p>
          <a:p>
            <a:pPr>
              <a:lnSpc>
                <a:spcPct val="100000"/>
              </a:lnSpc>
            </a:pPr>
            <a:r>
              <a:rPr lang="en-US" dirty="0"/>
              <a:t>GNNs can </a:t>
            </a:r>
            <a:r>
              <a:rPr lang="en-US" i="1" dirty="0"/>
              <a:t>integrate </a:t>
            </a:r>
            <a:r>
              <a:rPr lang="en-US" dirty="0"/>
              <a:t>topologically distant information in a non-linear fashion. </a:t>
            </a:r>
          </a:p>
          <a:p>
            <a:pPr>
              <a:lnSpc>
                <a:spcPct val="100000"/>
              </a:lnSpc>
            </a:pPr>
            <a:r>
              <a:rPr lang="en-US" dirty="0"/>
              <a:t>GNNs and the downstream classification/regression models can be trained in an end-to-end fashion.</a:t>
            </a:r>
          </a:p>
          <a:p>
            <a:pPr>
              <a:lnSpc>
                <a:spcPct val="100000"/>
              </a:lnSpc>
            </a:pPr>
            <a:r>
              <a:rPr lang="en-US" dirty="0"/>
              <a:t>GNNs are naturally inductive because they learn the same neural networks on all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1942</TotalTime>
  <Words>1275</Words>
  <Application>Microsoft Macintosh PowerPoint</Application>
  <PresentationFormat>Widescreen</PresentationFormat>
  <Paragraphs>249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Amazon Ember</vt:lpstr>
      <vt:lpstr>Amazon Ember Light</vt:lpstr>
      <vt:lpstr>Amazon Ember Medium</vt:lpstr>
      <vt:lpstr>Arial</vt:lpstr>
      <vt:lpstr>Calibri</vt:lpstr>
      <vt:lpstr>Calibri Light</vt:lpstr>
      <vt:lpstr>Cambria Math</vt:lpstr>
      <vt:lpstr>Office Theme</vt:lpstr>
      <vt:lpstr>PowerPoint Presentation</vt:lpstr>
      <vt:lpstr>Agenda</vt:lpstr>
      <vt:lpstr>Why should I be paying attention?</vt:lpstr>
      <vt:lpstr>PowerPoint Presentation</vt:lpstr>
      <vt:lpstr>Tasks in graph learning</vt:lpstr>
      <vt:lpstr>Graph learning and node embeddings </vt:lpstr>
      <vt:lpstr>Traditional graph learning approaches</vt:lpstr>
      <vt:lpstr>Can we do better?</vt:lpstr>
      <vt:lpstr>Why are graph neural networks better?</vt:lpstr>
      <vt:lpstr>A general graph neural network formalism</vt:lpstr>
      <vt:lpstr>A multi-layer GNN</vt:lpstr>
      <vt:lpstr>The power of GNN</vt:lpstr>
      <vt:lpstr>Example 1: Graph convolution network (GCN)</vt:lpstr>
      <vt:lpstr>Example 2: Graph attention networks (GAT)</vt:lpstr>
      <vt:lpstr>Example 3: Relational graph convolution networks (RGCN)</vt:lpstr>
      <vt:lpstr>How to train an end-to-end GNN?</vt:lpstr>
      <vt:lpstr>Node classification with GNN</vt:lpstr>
      <vt:lpstr>Link prediction with GNN</vt:lpstr>
      <vt:lpstr>Graph classification</vt:lpstr>
      <vt:lpstr>How to train GNN on large graphs</vt:lpstr>
      <vt:lpstr>A glance of mini-batch training on graphs</vt:lpstr>
      <vt:lpstr>Mini-batch with neighbor sampling</vt:lpstr>
      <vt:lpstr>Summary</vt:lpstr>
      <vt:lpstr>Thank you!</vt:lpstr>
      <vt:lpstr>Notebook setup</vt:lpstr>
      <vt:lpstr>PowerPoint Presentation</vt:lpstr>
      <vt:lpstr>PowerPoint Presentation</vt:lpstr>
      <vt:lpstr>A graph view of the business problems</vt:lpstr>
      <vt:lpstr>More graph problems</vt:lpstr>
      <vt:lpstr>Traditional methods for network embedding</vt:lpstr>
      <vt:lpstr>Limitations in traditional methods</vt:lpstr>
      <vt:lpstr>Graph learning requires to embed nodes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肖景望</dc:creator>
  <cp:lastModifiedBy>George Karypis</cp:lastModifiedBy>
  <cp:revision>136</cp:revision>
  <dcterms:created xsi:type="dcterms:W3CDTF">2019-08-08T03:27:24Z</dcterms:created>
  <dcterms:modified xsi:type="dcterms:W3CDTF">2019-10-19T07:41:08Z</dcterms:modified>
</cp:coreProperties>
</file>